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63" r:id="rId4"/>
    <p:sldId id="260" r:id="rId5"/>
    <p:sldId id="287" r:id="rId6"/>
    <p:sldId id="261" r:id="rId7"/>
    <p:sldId id="288" r:id="rId8"/>
    <p:sldId id="262" r:id="rId9"/>
    <p:sldId id="257" r:id="rId10"/>
    <p:sldId id="258" r:id="rId11"/>
    <p:sldId id="289" r:id="rId12"/>
    <p:sldId id="259" r:id="rId13"/>
    <p:sldId id="264" r:id="rId14"/>
    <p:sldId id="265" r:id="rId15"/>
    <p:sldId id="266" r:id="rId16"/>
    <p:sldId id="276" r:id="rId17"/>
    <p:sldId id="277" r:id="rId18"/>
    <p:sldId id="267" r:id="rId19"/>
    <p:sldId id="268" r:id="rId20"/>
    <p:sldId id="269" r:id="rId21"/>
    <p:sldId id="278" r:id="rId22"/>
    <p:sldId id="270" r:id="rId23"/>
    <p:sldId id="271" r:id="rId24"/>
    <p:sldId id="272" r:id="rId25"/>
    <p:sldId id="284" r:id="rId26"/>
    <p:sldId id="273" r:id="rId27"/>
    <p:sldId id="285" r:id="rId28"/>
    <p:sldId id="275" r:id="rId29"/>
    <p:sldId id="279" r:id="rId30"/>
    <p:sldId id="281" r:id="rId31"/>
    <p:sldId id="282" r:id="rId32"/>
    <p:sldId id="280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4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2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7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6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8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4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6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0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BF871-51CF-45CD-9EBB-27F6ED717AFD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5B0CC-3B23-4F05-808D-256A6F9E6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8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4.tiff"/><Relationship Id="rId7" Type="http://schemas.openxmlformats.org/officeDocument/2006/relationships/image" Target="../media/image2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4.tiff"/><Relationship Id="rId7" Type="http://schemas.openxmlformats.org/officeDocument/2006/relationships/image" Target="../media/image2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png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30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Crucial Parameters in </a:t>
            </a:r>
            <a:r>
              <a:rPr lang="en-US" dirty="0"/>
              <a:t>P</a:t>
            </a:r>
            <a:r>
              <a:rPr lang="en-US" dirty="0" smtClean="0"/>
              <a:t>RF Models of Retinotopy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4600" y="5084618"/>
            <a:ext cx="2743200" cy="1752600"/>
          </a:xfrm>
        </p:spPr>
        <p:txBody>
          <a:bodyPr/>
          <a:lstStyle/>
          <a:p>
            <a:r>
              <a:rPr lang="en-US" dirty="0" smtClean="0"/>
              <a:t>Daniel Birman</a:t>
            </a:r>
          </a:p>
          <a:p>
            <a:r>
              <a:rPr lang="en-US" dirty="0" smtClean="0"/>
              <a:t>Psych 204b</a:t>
            </a:r>
          </a:p>
          <a:p>
            <a:r>
              <a:rPr lang="en-US" dirty="0" smtClean="0"/>
              <a:t>15-03-10</a:t>
            </a:r>
            <a:endParaRPr lang="en-US" dirty="0"/>
          </a:p>
        </p:txBody>
      </p:sp>
      <p:pic>
        <p:nvPicPr>
          <p:cNvPr id="4" name="Picture 5" descr="C:\Users\Dan\Download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277530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33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Comparing the HRF</a:t>
            </a:r>
            <a:endParaRPr lang="en-US" sz="42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1153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00" y="5819892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Aguirre, G. K., </a:t>
            </a:r>
            <a:r>
              <a:rPr lang="en-US" sz="800" dirty="0" err="1" smtClean="0"/>
              <a:t>Zarahn</a:t>
            </a:r>
            <a:r>
              <a:rPr lang="en-US" sz="800" dirty="0" smtClean="0"/>
              <a:t>, E., &amp; </a:t>
            </a:r>
            <a:r>
              <a:rPr lang="en-US" sz="800" dirty="0" err="1" smtClean="0"/>
              <a:t>D'esposito</a:t>
            </a:r>
            <a:r>
              <a:rPr lang="en-US" sz="800" dirty="0" smtClean="0"/>
              <a:t>, M. (1998). The variability of human, BOLD hemodynamic responses. </a:t>
            </a:r>
            <a:r>
              <a:rPr lang="en-US" sz="800" i="1" dirty="0" err="1" smtClean="0"/>
              <a:t>Neuroimage</a:t>
            </a:r>
            <a:r>
              <a:rPr lang="en-US" sz="800" dirty="0" smtClean="0"/>
              <a:t>, </a:t>
            </a:r>
            <a:r>
              <a:rPr lang="en-US" sz="800" i="1" dirty="0" smtClean="0"/>
              <a:t>8</a:t>
            </a:r>
            <a:r>
              <a:rPr lang="en-US" sz="800" dirty="0" smtClean="0"/>
              <a:t>(4), 360-369.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42313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Comparing the HRF</a:t>
            </a:r>
            <a:endParaRPr lang="en-US" sz="4200" dirty="0"/>
          </a:p>
        </p:txBody>
      </p:sp>
      <p:pic>
        <p:nvPicPr>
          <p:cNvPr id="4098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32512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11137"/>
            <a:ext cx="3232150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71011"/>
            <a:ext cx="3162299" cy="237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98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40568"/>
            <a:ext cx="3124552" cy="23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196715" cy="31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Comparing the HRF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54231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Dan\proj\204b_proj\204b\Tau2\r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8948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Dan\proj\204b_proj\204b\Ideal\r2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4" y="1988948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Dan\proj\204b_proj\204b\TauPt2\r2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986413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Dan\proj\204b_proj\204b\r2Scal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0" y="5991794"/>
            <a:ext cx="5095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8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623673" y="1517650"/>
            <a:ext cx="9266023" cy="3822700"/>
            <a:chOff x="-623673" y="1524000"/>
            <a:chExt cx="9266023" cy="3822700"/>
          </a:xfrm>
        </p:grpSpPr>
        <p:pic>
          <p:nvPicPr>
            <p:cNvPr id="6149" name="Picture 5" descr="C:\Users\Dan\proj\204b_proj\204b\Tau2\pol.t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9650" y="1524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:\Users\Dan\proj\204b_proj\204b\Ideal\pol.t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850" y="1524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Users\Dan\proj\204b_proj\204b\TauPt2\pol.t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3673" y="1524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709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Dan\proj\204b_proj\204b\Tau2\ecc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1765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Dan\proj\204b_proj\204b\Ideal\ecc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4" y="151765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Dan\proj\204b_proj\204b\TauPt2\ecc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151765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59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Dan\proj\204b_proj\204b\vox_12_30_27\idea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494453"/>
            <a:ext cx="8172450" cy="513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7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21"/>
            <a:ext cx="160020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21"/>
            <a:ext cx="1581149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Dan\proj\204b_proj\204b\vox_12_30_27\ideal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447800"/>
            <a:ext cx="4581525" cy="287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Dan\proj\204b_proj\204b\vox_12_30_27\taupttwo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291" y="3581400"/>
            <a:ext cx="4902091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Dan\proj\204b_proj\204b\vox_12_30_27\tautwo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600450"/>
            <a:ext cx="4867275" cy="34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Dan\proj\204b_proj\204b\Diff\r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49" y="19050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Dan\proj\204b_proj\204b\DiffBig\r2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19050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Dan\proj\204b_proj\204b\r2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0" y="5991794"/>
            <a:ext cx="5095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7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Dan\proj\204b_proj\204b\Diff\pol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7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Dan\proj\204b_proj\204b\DiffBig\po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nline image 4"/>
          <p:cNvSpPr>
            <a:spLocks noChangeAspect="1" noChangeArrowheads="1"/>
          </p:cNvSpPr>
          <p:nvPr/>
        </p:nvSpPr>
        <p:spPr bwMode="auto">
          <a:xfrm>
            <a:off x="155575" y="-18811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nline image 4"/>
          <p:cNvSpPr>
            <a:spLocks noChangeAspect="1" noChangeArrowheads="1"/>
          </p:cNvSpPr>
          <p:nvPr/>
        </p:nvSpPr>
        <p:spPr bwMode="auto">
          <a:xfrm>
            <a:off x="307975" y="-17287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9562"/>
            <a:ext cx="8184401" cy="624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43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81025" y="1905000"/>
            <a:ext cx="7981950" cy="3822700"/>
            <a:chOff x="412750" y="1905000"/>
            <a:chExt cx="7981950" cy="3822700"/>
          </a:xfrm>
        </p:grpSpPr>
        <p:pic>
          <p:nvPicPr>
            <p:cNvPr id="10242" name="Picture 2" descr="C:\Users\Dan\proj\204b_proj\204b\Diff\ecc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" y="1905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3" name="Picture 3" descr="C:\Users\Dan\proj\204b_proj\204b\DiffBig\ecc.t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905000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Dan\proj\204b_proj\204b\vox_12_30_27\diffbi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68" y="2457450"/>
            <a:ext cx="603343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5995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03425"/>
            <a:ext cx="2098357" cy="15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Dan\proj\204b_proj\204b\vox_12_30_27\diff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362200"/>
            <a:ext cx="5686425" cy="400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8866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Importance of Stimulus Choice</a:t>
            </a:r>
            <a:endParaRPr lang="en-US" sz="4200" dirty="0"/>
          </a:p>
        </p:txBody>
      </p:sp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3" y="2286000"/>
            <a:ext cx="483746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2611" y="6235988"/>
            <a:ext cx="3615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http://www.neurobiography.info/images/teaching/retinotopy_stimuli.gif</a:t>
            </a:r>
          </a:p>
          <a:p>
            <a:r>
              <a:rPr lang="en-US" sz="800" dirty="0" smtClean="0"/>
              <a:t>http://gru.stanford.edu/lib/exe/fetch.php/mrtools/bars.gif?w=&amp;h=&amp;cache=cache</a:t>
            </a:r>
            <a:endParaRPr lang="en-US" sz="800" dirty="0"/>
          </a:p>
        </p:txBody>
      </p:sp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01840"/>
            <a:ext cx="345439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5029200"/>
            <a:ext cx="285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Runs: 2 CW, 2CCW, 1 E, 1 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72919" y="5070143"/>
            <a:ext cx="27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Runs, each </a:t>
            </a:r>
            <a:r>
              <a:rPr lang="en-US" dirty="0" err="1" smtClean="0"/>
              <a:t>horz</a:t>
            </a:r>
            <a:r>
              <a:rPr lang="en-US" dirty="0" smtClean="0"/>
              <a:t>/</a:t>
            </a:r>
            <a:r>
              <a:rPr lang="en-US" dirty="0" err="1" smtClean="0"/>
              <a:t>vert</a:t>
            </a:r>
            <a:r>
              <a:rPr lang="en-US" dirty="0" smtClean="0"/>
              <a:t>/</a:t>
            </a:r>
            <a:r>
              <a:rPr lang="en-US" dirty="0" err="1" smtClean="0"/>
              <a:t>diag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Dan\proj\204b_proj\204b\Bars\r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19050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Dan\proj\204b_proj\204b\WR\r2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05" y="19050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Dan\proj\204b_proj\204b\r2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770" y="5991794"/>
            <a:ext cx="50958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Dan\proj\204b_proj\204b\Bars\pol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12322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Dan\proj\204b_proj\204b\WR\po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12322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Dan\proj\204b_proj\204b\Bars\pol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12322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Dan\proj\204b_proj\204b\WR\pol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12322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pol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3" y="5867400"/>
            <a:ext cx="5334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6007100" y="3537922"/>
            <a:ext cx="990600" cy="8816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44473" y="3480772"/>
            <a:ext cx="990600" cy="8816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27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Dan\proj\204b_proj\204b\Bars\ecc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Dan\proj\204b_proj\204b\WR\ecc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2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Dan\proj\204b_proj\204b\Bars\ecc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38227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Dan\proj\204b_proj\204b\WR\ecc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3822701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an\proj\204b_proj\204b\eccSca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867400"/>
            <a:ext cx="513397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6210300" y="3480772"/>
            <a:ext cx="990600" cy="8816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28850" y="3423622"/>
            <a:ext cx="990600" cy="88167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1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4203"/>
            <a:ext cx="2135211" cy="10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203"/>
            <a:ext cx="1447800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Dan\proj\204b_proj\204b\vox_12_30_27\bars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91" y="1671619"/>
            <a:ext cx="4229253" cy="35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Dan\proj\204b_proj\204b\vox_12_30_27\wedgering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309" y="1657829"/>
            <a:ext cx="5029200" cy="354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9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017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What Matters for the </a:t>
            </a:r>
            <a:r>
              <a:rPr lang="en-US" sz="4200" dirty="0" err="1" smtClean="0"/>
              <a:t>pRF</a:t>
            </a:r>
            <a:r>
              <a:rPr lang="en-US" sz="4200" dirty="0" smtClean="0"/>
              <a:t>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14300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Things that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Length of HDR</a:t>
            </a:r>
          </a:p>
          <a:p>
            <a:endParaRPr lang="en-US" sz="3200" dirty="0"/>
          </a:p>
        </p:txBody>
      </p:sp>
      <p:pic>
        <p:nvPicPr>
          <p:cNvPr id="11" name="Picture 2" descr="C:\Users\Dan\proj\204b_proj\204b\HDRs\de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9" y="2712659"/>
            <a:ext cx="255269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Dan\proj\204b_proj\204b\HDRs\distHDR_tau2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52" y="2790825"/>
            <a:ext cx="2448477" cy="183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Dan\proj\204b_proj\204b\HDRs\distHDR_taupoint2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712659"/>
            <a:ext cx="25527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9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nline image 4"/>
          <p:cNvSpPr>
            <a:spLocks noChangeAspect="1" noChangeArrowheads="1"/>
          </p:cNvSpPr>
          <p:nvPr/>
        </p:nvSpPr>
        <p:spPr bwMode="auto">
          <a:xfrm>
            <a:off x="155575" y="-18811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nline image 4"/>
          <p:cNvSpPr>
            <a:spLocks noChangeAspect="1" noChangeArrowheads="1"/>
          </p:cNvSpPr>
          <p:nvPr/>
        </p:nvSpPr>
        <p:spPr bwMode="auto">
          <a:xfrm>
            <a:off x="307975" y="-1728788"/>
            <a:ext cx="3762375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 descr="C:\Users\Dan\Downloads\unna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3362"/>
            <a:ext cx="6153151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17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017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What Matters for the </a:t>
            </a:r>
            <a:r>
              <a:rPr lang="en-US" sz="4200" dirty="0" err="1" smtClean="0"/>
              <a:t>pRF</a:t>
            </a:r>
            <a:r>
              <a:rPr lang="en-US" sz="4200" dirty="0" smtClean="0"/>
              <a:t>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14300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Things that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Length of </a:t>
            </a:r>
            <a:r>
              <a:rPr lang="en-US" sz="3200" dirty="0" err="1" smtClean="0"/>
              <a:t>pRF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Size of “Dip”</a:t>
            </a:r>
          </a:p>
        </p:txBody>
      </p:sp>
      <p:pic>
        <p:nvPicPr>
          <p:cNvPr id="5" name="Picture 3" descr="C:\Users\Dan\proj\204b_proj\204b\HDRs\diffHDR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797400"/>
            <a:ext cx="3178933" cy="23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Dan\proj\204b_proj\204b\HDRs\diffHDR_bign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712660"/>
            <a:ext cx="4671426" cy="35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5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017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What Matters for the </a:t>
            </a:r>
            <a:r>
              <a:rPr lang="en-US" sz="4200" dirty="0" err="1" smtClean="0"/>
              <a:t>pRF</a:t>
            </a:r>
            <a:r>
              <a:rPr lang="en-US" sz="4200" dirty="0" smtClean="0"/>
              <a:t>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143000"/>
            <a:ext cx="7543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Things that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Length of </a:t>
            </a:r>
            <a:r>
              <a:rPr lang="en-US" sz="3200" dirty="0" err="1" smtClean="0"/>
              <a:t>pRF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Size of “Dip”</a:t>
            </a:r>
          </a:p>
          <a:p>
            <a:endParaRPr lang="en-US" sz="3200" dirty="0"/>
          </a:p>
          <a:p>
            <a:r>
              <a:rPr lang="en-US" sz="3200" dirty="0" smtClean="0"/>
              <a:t>Things that Don’t Matter (as much):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Stimulus Choice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</p:txBody>
      </p:sp>
      <p:pic>
        <p:nvPicPr>
          <p:cNvPr id="5" name="Picture 2" descr="http://www.neurobiography.info/images/teaching/retinotopy_stimul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5" y="4343400"/>
            <a:ext cx="3325759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gru.stanford.edu/lib/exe/fetch.php/mrtools/bars.gif?w=&amp;h=&amp;cache=cach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43400"/>
            <a:ext cx="2463799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395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60173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What Matters for the </a:t>
            </a:r>
            <a:r>
              <a:rPr lang="en-US" sz="4200" dirty="0" err="1" smtClean="0"/>
              <a:t>pRF</a:t>
            </a:r>
            <a:r>
              <a:rPr lang="en-US" sz="4200" dirty="0" smtClean="0"/>
              <a:t>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143000"/>
            <a:ext cx="7543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Things that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Length of </a:t>
            </a:r>
            <a:r>
              <a:rPr lang="en-US" sz="3200" dirty="0" err="1" smtClean="0"/>
              <a:t>pRF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Size of “Dip”</a:t>
            </a:r>
          </a:p>
          <a:p>
            <a:endParaRPr lang="en-US" sz="3200" dirty="0"/>
          </a:p>
          <a:p>
            <a:r>
              <a:rPr lang="en-US" sz="3200" dirty="0" smtClean="0"/>
              <a:t>Things that Don’t Matter: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Stimulus Choice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  <a:p>
            <a:r>
              <a:rPr lang="en-US" sz="3200" dirty="0" smtClean="0"/>
              <a:t>Despite these changes, the </a:t>
            </a:r>
            <a:r>
              <a:rPr lang="en-US" sz="3200" dirty="0" err="1" smtClean="0"/>
              <a:t>pRF</a:t>
            </a:r>
            <a:r>
              <a:rPr lang="en-US" sz="3200" dirty="0" smtClean="0"/>
              <a:t> estimation is quite robust—even at extremely low R^2 values it captures the qualitative aspects of retinotopy.</a:t>
            </a:r>
          </a:p>
        </p:txBody>
      </p:sp>
    </p:spTree>
    <p:extLst>
      <p:ext uri="{BB962C8B-B14F-4D97-AF65-F5344CB8AC3E}">
        <p14:creationId xmlns:p14="http://schemas.microsoft.com/office/powerpoint/2010/main" val="19317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228600"/>
            <a:ext cx="50616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Practical Implications?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540698"/>
            <a:ext cx="7543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Across-subject variability can be as large as the changes here, nevertheless this suggests that fitting individual subject HDRs or even by ROI can be advantageous, but not across different sessions. </a:t>
            </a:r>
          </a:p>
          <a:p>
            <a:endParaRPr lang="en-US" sz="3200" dirty="0"/>
          </a:p>
          <a:p>
            <a:endParaRPr lang="en-US" sz="3200" dirty="0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4027197"/>
            <a:ext cx="5895975" cy="2712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0" y="5819892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Aguirre, G. K., </a:t>
            </a:r>
            <a:r>
              <a:rPr lang="en-US" sz="800" dirty="0" err="1" smtClean="0"/>
              <a:t>Zarahn</a:t>
            </a:r>
            <a:r>
              <a:rPr lang="en-US" sz="800" dirty="0" smtClean="0"/>
              <a:t>, E., &amp; </a:t>
            </a:r>
            <a:r>
              <a:rPr lang="en-US" sz="800" dirty="0" err="1" smtClean="0"/>
              <a:t>D'esposito</a:t>
            </a:r>
            <a:r>
              <a:rPr lang="en-US" sz="800" dirty="0" smtClean="0"/>
              <a:t>, M. (1998). The variability of human, BOLD hemodynamic responses. </a:t>
            </a:r>
            <a:r>
              <a:rPr lang="en-US" sz="800" i="1" dirty="0" err="1" smtClean="0"/>
              <a:t>Neuroimage</a:t>
            </a:r>
            <a:r>
              <a:rPr lang="en-US" sz="800" dirty="0" smtClean="0"/>
              <a:t>, </a:t>
            </a:r>
            <a:r>
              <a:rPr lang="en-US" sz="800" i="1" dirty="0" smtClean="0"/>
              <a:t>8</a:t>
            </a:r>
            <a:r>
              <a:rPr lang="en-US" sz="800" dirty="0" smtClean="0"/>
              <a:t>(4), 360-369.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5012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048000" y="1186934"/>
            <a:ext cx="5196626" cy="3842266"/>
            <a:chOff x="2590800" y="805934"/>
            <a:chExt cx="5196626" cy="384226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191000" y="2286000"/>
              <a:ext cx="0" cy="1447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29000" y="2971800"/>
              <a:ext cx="1524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590800" y="1447800"/>
              <a:ext cx="3200400" cy="32004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4191000" y="990600"/>
              <a:ext cx="2133600" cy="19812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538173" y="805934"/>
              <a:ext cx="1249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Polar Angle</a:t>
              </a:r>
              <a:endParaRPr lang="en-US" dirty="0"/>
            </a:p>
          </p:txBody>
        </p:sp>
      </p:grpSp>
      <p:sp>
        <p:nvSpPr>
          <p:cNvPr id="17" name="Arc 16"/>
          <p:cNvSpPr/>
          <p:nvPr/>
        </p:nvSpPr>
        <p:spPr>
          <a:xfrm>
            <a:off x="2590800" y="685800"/>
            <a:ext cx="5029200" cy="5257800"/>
          </a:xfrm>
          <a:prstGeom prst="arc">
            <a:avLst>
              <a:gd name="adj1" fmla="val 1862507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43139" y="28194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58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048000" y="1371600"/>
            <a:ext cx="5000044" cy="3657600"/>
            <a:chOff x="2590800" y="990600"/>
            <a:chExt cx="5000044" cy="36576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191000" y="2286000"/>
              <a:ext cx="0" cy="1447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29000" y="2971800"/>
              <a:ext cx="1524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2590800" y="1447800"/>
              <a:ext cx="3200400" cy="3200400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4191000" y="990600"/>
              <a:ext cx="2133600" cy="19812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24600" y="1143000"/>
              <a:ext cx="1249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Polar Angle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724400" y="1327666"/>
              <a:ext cx="1339334" cy="133933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24600" y="2362200"/>
              <a:ext cx="1266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Eccentricity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88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0" y="2705100"/>
            <a:ext cx="0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10000" y="3429000"/>
            <a:ext cx="15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971800" y="1828800"/>
            <a:ext cx="3200400" cy="32004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57600" y="2514600"/>
            <a:ext cx="1828800" cy="1828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62200" y="1219200"/>
            <a:ext cx="4419600" cy="4419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76400" y="533400"/>
            <a:ext cx="5791200" cy="57912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876800" y="2133600"/>
            <a:ext cx="8382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724400" y="1981200"/>
            <a:ext cx="7620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7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2000" y="2705100"/>
            <a:ext cx="0" cy="1447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10000" y="3429000"/>
            <a:ext cx="152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4572000" y="457200"/>
            <a:ext cx="1371600" cy="2971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572000" y="1295400"/>
            <a:ext cx="2514600" cy="213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4800600" y="457200"/>
            <a:ext cx="2286000" cy="1981200"/>
          </a:xfrm>
          <a:prstGeom prst="arc">
            <a:avLst>
              <a:gd name="adj1" fmla="val 16279933"/>
              <a:gd name="adj2" fmla="val 2120859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419600" y="12954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77000" y="2209800"/>
            <a:ext cx="3810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88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uweb.neu.edu/ypetrov/Software/PEACH/retinotopy-r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87" y="-27296"/>
            <a:ext cx="9164887" cy="688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7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an\Documents\204b\Ret\pol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52" y="1200529"/>
            <a:ext cx="4456942" cy="445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6705137" y="1628084"/>
            <a:ext cx="1991979" cy="3731393"/>
            <a:chOff x="6597288" y="1600200"/>
            <a:chExt cx="1708512" cy="32004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858000" y="3352800"/>
              <a:ext cx="1447800" cy="7239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828514" y="3429000"/>
              <a:ext cx="1096286" cy="10668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934200" y="2743200"/>
              <a:ext cx="1143000" cy="3313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629400" y="3331928"/>
              <a:ext cx="747257" cy="14686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783315" y="2057400"/>
              <a:ext cx="1259712" cy="9063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756951" y="1600200"/>
              <a:ext cx="329649" cy="6637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620000" y="3200400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V1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76657" y="2424227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V2d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05700" y="3810000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V2v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62800" y="4179332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V3v</a:t>
              </a:r>
              <a:endParaRPr lang="en-US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6597288" y="1785068"/>
              <a:ext cx="1177075" cy="10084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219403" y="2104647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V3d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34200" y="1792936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V3a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6705" y="1200529"/>
            <a:ext cx="4456942" cy="4456942"/>
            <a:chOff x="38858" y="593488"/>
            <a:chExt cx="3822700" cy="3822700"/>
          </a:xfrm>
        </p:grpSpPr>
        <p:pic>
          <p:nvPicPr>
            <p:cNvPr id="1026" name="Picture 2" descr="C:\Users\Dan\Documents\204b\Ret\ecc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8" y="593488"/>
              <a:ext cx="3822700" cy="382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/>
            <p:cNvGrpSpPr/>
            <p:nvPr/>
          </p:nvGrpSpPr>
          <p:grpSpPr>
            <a:xfrm>
              <a:off x="1791458" y="884000"/>
              <a:ext cx="1708512" cy="3200400"/>
              <a:chOff x="6597288" y="1600200"/>
              <a:chExt cx="1708512" cy="3200400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6858000" y="3352800"/>
                <a:ext cx="1447800" cy="7239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828514" y="3429000"/>
                <a:ext cx="1096286" cy="10668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6934200" y="2743200"/>
                <a:ext cx="1143000" cy="33130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629400" y="3331928"/>
                <a:ext cx="747257" cy="146867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6783315" y="2057400"/>
                <a:ext cx="1259712" cy="90636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6756951" y="1600200"/>
                <a:ext cx="329649" cy="6637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7620000" y="3200400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V1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76657" y="242422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V2d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505700" y="3810000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V2v</a:t>
                </a:r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162800" y="4179332"/>
                <a:ext cx="53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V3v</a:t>
                </a:r>
                <a:endParaRPr lang="en-US" dirty="0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6597288" y="1785068"/>
                <a:ext cx="1177075" cy="100849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7219403" y="2104647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V3d</a:t>
                </a:r>
                <a:endParaRPr lang="en-US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934200" y="1792936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V3a</a:t>
                </a:r>
                <a:endParaRPr lang="en-US" dirty="0"/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260444" y="228600"/>
            <a:ext cx="6826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Standard Retinotopy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74511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283</Words>
  <Application>Microsoft Office PowerPoint</Application>
  <PresentationFormat>On-screen Show (4:3)</PresentationFormat>
  <Paragraphs>56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Crucial Parameters in PRF Models of Retinotopy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Parameters when Modeling Retinotopy</dc:title>
  <dc:creator>DB</dc:creator>
  <cp:lastModifiedBy>DB</cp:lastModifiedBy>
  <cp:revision>9</cp:revision>
  <dcterms:created xsi:type="dcterms:W3CDTF">2015-03-10T05:00:22Z</dcterms:created>
  <dcterms:modified xsi:type="dcterms:W3CDTF">2015-03-10T06:25:20Z</dcterms:modified>
</cp:coreProperties>
</file>